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8e0f74c57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18e0f74c57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dd812208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dd812208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73d307964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73d307964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8e0f74c57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8e0f74c57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8e0f74c57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8e0f74c57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8e0f74c57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8e0f74c57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8e0f74c57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8e0f74c57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8e0f74c57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8e0f74c57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741139dd4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741139dd4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rgbClr val="000000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Relationship Id="rId4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Building a Comet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Rachel Marra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Fall 2019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Warnings</a:t>
            </a:r>
            <a:endParaRPr/>
          </a:p>
        </p:txBody>
      </p:sp>
      <p:sp>
        <p:nvSpPr>
          <p:cNvPr id="122" name="Google Shape;122;p22"/>
          <p:cNvSpPr txBox="1"/>
          <p:nvPr>
            <p:ph idx="1" type="body"/>
          </p:nvPr>
        </p:nvSpPr>
        <p:spPr>
          <a:xfrm>
            <a:off x="117425" y="1030750"/>
            <a:ext cx="7654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ALWAYS use gloves when handling the dry ice. (dry ice is about -110 degrees F!)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When making the comet (I’ll explain how later) you will be mixing a bunch of materials together in a ziplock bag.  You will be putting dry ice in the bag, if you close the bag with dry ice in it, it will explode.  DO NOT CLOSE YOUR BAG!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Clean up after yourself! </a:t>
            </a:r>
            <a:r>
              <a:rPr b="1" lang="en">
                <a:solidFill>
                  <a:schemeClr val="accent2"/>
                </a:solidFill>
              </a:rPr>
              <a:t>Make sure you clean up and wipe down your tables from any mess left over from creating impact craters or building a comet</a:t>
            </a:r>
            <a:endParaRPr b="1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1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728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Reading Quiz: Comets and Asteroids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rgbClr val="FFFFFF"/>
                </a:solidFill>
              </a:rPr>
              <a:t>Directions</a:t>
            </a:r>
            <a:r>
              <a:rPr lang="en" sz="1800">
                <a:solidFill>
                  <a:srgbClr val="FFFFFF"/>
                </a:solidFill>
              </a:rPr>
              <a:t>: Write your answers on a sheet of paper, make sure your name and lab section are on it and hand it in to me when you are done.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241950" y="16058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AutoNum type="arabicPeriod"/>
            </a:pPr>
            <a:r>
              <a:rPr lang="en" sz="2800">
                <a:solidFill>
                  <a:srgbClr val="FFFFFF"/>
                </a:solidFill>
              </a:rPr>
              <a:t>What are the two main differences between comets and asteroids?</a:t>
            </a:r>
            <a:endParaRPr sz="2800">
              <a:solidFill>
                <a:srgbClr val="FFFFFF"/>
              </a:solidFill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AutoNum type="arabicPeriod"/>
            </a:pPr>
            <a:r>
              <a:rPr lang="en" sz="2800">
                <a:solidFill>
                  <a:srgbClr val="FFFFFF"/>
                </a:solidFill>
              </a:rPr>
              <a:t>List the 4 components of a comet</a:t>
            </a:r>
            <a:endParaRPr sz="2800">
              <a:solidFill>
                <a:srgbClr val="FFFFFF"/>
              </a:solidFill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AutoNum type="arabicPeriod"/>
            </a:pPr>
            <a:r>
              <a:rPr lang="en" sz="2800">
                <a:solidFill>
                  <a:srgbClr val="FFFFFF"/>
                </a:solidFill>
              </a:rPr>
              <a:t>What is the difference between the Kuiper Belt and the Oort Cloud?</a:t>
            </a:r>
            <a:endParaRPr sz="28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2101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Lab Schedule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285525" y="1057900"/>
            <a:ext cx="8775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Week 10: Gases, Liquids, &amp; Ices in Outer Solar System (Lab 9)</a:t>
            </a:r>
            <a:endParaRPr sz="2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00"/>
                </a:solidFill>
              </a:rPr>
              <a:t>Week 11: Building a Comet (Lab 10)</a:t>
            </a:r>
            <a:endParaRPr sz="2400">
              <a:solidFill>
                <a:srgbClr val="FFFF00"/>
              </a:solidFill>
            </a:endParaRPr>
          </a:p>
          <a:p>
            <a:pPr indent="0" lvl="0" marL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Week 12: Discovering Exoplanets (Lab 11)</a:t>
            </a:r>
            <a:endParaRPr sz="2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Week 13: No Lab This Week</a:t>
            </a:r>
            <a:endParaRPr sz="2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the 2 main differences in comets and asteroids?</a:t>
            </a:r>
            <a:endParaRPr/>
          </a:p>
        </p:txBody>
      </p:sp>
      <p:pic>
        <p:nvPicPr>
          <p:cNvPr descr="Image result for asteroid" id="73" name="Google Shape;73;p16"/>
          <p:cNvPicPr preferRelativeResize="0"/>
          <p:nvPr/>
        </p:nvPicPr>
        <p:blipFill rotWithShape="1">
          <a:blip r:embed="rId3">
            <a:alphaModFix/>
          </a:blip>
          <a:srcRect b="13021" l="14346" r="0" t="11272"/>
          <a:stretch/>
        </p:blipFill>
        <p:spPr>
          <a:xfrm>
            <a:off x="200525" y="1559850"/>
            <a:ext cx="4054525" cy="35836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comet" id="74" name="Google Shape;74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77100" y="1559850"/>
            <a:ext cx="5066900" cy="3583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>
            <p:ph type="title"/>
          </p:nvPr>
        </p:nvSpPr>
        <p:spPr>
          <a:xfrm>
            <a:off x="311700" y="2823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Asteroids</a:t>
            </a:r>
            <a:endParaRPr/>
          </a:p>
        </p:txBody>
      </p:sp>
      <p:sp>
        <p:nvSpPr>
          <p:cNvPr id="80" name="Google Shape;80;p17"/>
          <p:cNvSpPr txBox="1"/>
          <p:nvPr>
            <p:ph idx="1" type="body"/>
          </p:nvPr>
        </p:nvSpPr>
        <p:spPr>
          <a:xfrm>
            <a:off x="146075" y="986850"/>
            <a:ext cx="4539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E</a:t>
            </a:r>
            <a:r>
              <a:rPr lang="en">
                <a:solidFill>
                  <a:schemeClr val="dk1"/>
                </a:solidFill>
              </a:rPr>
              <a:t>ssentially just big rocks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Form close(r) to the sun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More than 1,000,000 have been discovered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Most are harmless and spend all of their life in the asteroid belt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Asteroids create impact craters 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descr="Image result for asteroids in solar system" id="81" name="Google Shape;8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52950" y="434975"/>
            <a:ext cx="4327525" cy="4327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>
            <p:ph type="title"/>
          </p:nvPr>
        </p:nvSpPr>
        <p:spPr>
          <a:xfrm>
            <a:off x="311700" y="2793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Comets</a:t>
            </a:r>
            <a:endParaRPr/>
          </a:p>
        </p:txBody>
      </p:sp>
      <p:pic>
        <p:nvPicPr>
          <p:cNvPr descr="Image result for orbits of solar system with kuiper belt and oort cloud" id="87" name="Google Shape;8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6523" y="852075"/>
            <a:ext cx="7624702" cy="4291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/>
          <p:nvPr>
            <p:ph type="title"/>
          </p:nvPr>
        </p:nvSpPr>
        <p:spPr>
          <a:xfrm>
            <a:off x="311700" y="148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Comets</a:t>
            </a:r>
            <a:endParaRPr/>
          </a:p>
        </p:txBody>
      </p:sp>
      <p:sp>
        <p:nvSpPr>
          <p:cNvPr id="93" name="Google Shape;93;p19"/>
          <p:cNvSpPr txBox="1"/>
          <p:nvPr>
            <p:ph idx="1" type="body"/>
          </p:nvPr>
        </p:nvSpPr>
        <p:spPr>
          <a:xfrm>
            <a:off x="311700" y="599275"/>
            <a:ext cx="4874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Composed of ice, gas and dust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Short (&lt;200yrs) or long (&gt;200yrs) period 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b="1" lang="en" u="sng">
                <a:solidFill>
                  <a:srgbClr val="FFFF00"/>
                </a:solidFill>
              </a:rPr>
              <a:t>Nucleus</a:t>
            </a:r>
            <a:r>
              <a:rPr lang="en">
                <a:solidFill>
                  <a:srgbClr val="FFFF00"/>
                </a:solidFill>
              </a:rPr>
              <a:t>:</a:t>
            </a:r>
            <a:r>
              <a:rPr lang="en">
                <a:solidFill>
                  <a:schemeClr val="accent2"/>
                </a:solidFill>
              </a:rPr>
              <a:t> ‘body’ made of ice and rock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b="1" lang="en" u="sng">
                <a:solidFill>
                  <a:srgbClr val="FFFF00"/>
                </a:solidFill>
              </a:rPr>
              <a:t>Coma</a:t>
            </a:r>
            <a:r>
              <a:rPr lang="en">
                <a:solidFill>
                  <a:srgbClr val="FFFF00"/>
                </a:solidFill>
              </a:rPr>
              <a:t>:</a:t>
            </a:r>
            <a:r>
              <a:rPr lang="en">
                <a:solidFill>
                  <a:schemeClr val="accent2"/>
                </a:solidFill>
              </a:rPr>
              <a:t> ‘head’ made of gas and dust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b="1" lang="en" u="sng">
                <a:solidFill>
                  <a:srgbClr val="FFFF00"/>
                </a:solidFill>
              </a:rPr>
              <a:t>Gas or ion Tail</a:t>
            </a:r>
            <a:r>
              <a:rPr lang="en">
                <a:solidFill>
                  <a:srgbClr val="FFFF00"/>
                </a:solidFill>
              </a:rPr>
              <a:t>:</a:t>
            </a:r>
            <a:r>
              <a:rPr lang="en">
                <a:solidFill>
                  <a:schemeClr val="accent2"/>
                </a:solidFill>
              </a:rPr>
              <a:t> gas in coma gets carried by solar wind and is opposite sun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b="1" lang="en" u="sng">
                <a:solidFill>
                  <a:srgbClr val="FFFF00"/>
                </a:solidFill>
              </a:rPr>
              <a:t>Dust Tail</a:t>
            </a:r>
            <a:r>
              <a:rPr lang="en">
                <a:solidFill>
                  <a:srgbClr val="FFFF00"/>
                </a:solidFill>
              </a:rPr>
              <a:t>:</a:t>
            </a:r>
            <a:r>
              <a:rPr lang="en">
                <a:solidFill>
                  <a:schemeClr val="accent2"/>
                </a:solidFill>
              </a:rPr>
              <a:t> dust pushed out from sunlight, moves opposite comet’s motion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Do comets always have ‘tails’?</a:t>
            </a:r>
            <a:endParaRPr>
              <a:solidFill>
                <a:schemeClr val="accent2"/>
              </a:solidFill>
            </a:endParaRPr>
          </a:p>
        </p:txBody>
      </p:sp>
      <p:pic>
        <p:nvPicPr>
          <p:cNvPr descr="Image result for components of a comet" id="94" name="Google Shape;9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6100" y="311150"/>
            <a:ext cx="3632200" cy="45212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9"/>
          <p:cNvSpPr/>
          <p:nvPr/>
        </p:nvSpPr>
        <p:spPr>
          <a:xfrm>
            <a:off x="7180675" y="811775"/>
            <a:ext cx="1462800" cy="1756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/>
          <p:nvPr>
            <p:ph type="title"/>
          </p:nvPr>
        </p:nvSpPr>
        <p:spPr>
          <a:xfrm>
            <a:off x="311700" y="3007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Create Impact Craters</a:t>
            </a:r>
            <a:endParaRPr/>
          </a:p>
        </p:txBody>
      </p:sp>
      <p:sp>
        <p:nvSpPr>
          <p:cNvPr id="101" name="Google Shape;101;p20"/>
          <p:cNvSpPr txBox="1"/>
          <p:nvPr>
            <p:ph idx="1" type="body"/>
          </p:nvPr>
        </p:nvSpPr>
        <p:spPr>
          <a:xfrm>
            <a:off x="311700" y="1012975"/>
            <a:ext cx="8520600" cy="262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Materials:</a:t>
            </a:r>
            <a:endParaRPr>
              <a:solidFill>
                <a:srgbClr val="FFFF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</a:pPr>
            <a:r>
              <a:rPr lang="en">
                <a:solidFill>
                  <a:srgbClr val="FFFFFF"/>
                </a:solidFill>
              </a:rPr>
              <a:t>Meter stick</a:t>
            </a:r>
            <a:endParaRPr>
              <a:solidFill>
                <a:srgbClr val="FFFF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</a:pPr>
            <a:r>
              <a:rPr lang="en">
                <a:solidFill>
                  <a:srgbClr val="FFFFFF"/>
                </a:solidFill>
              </a:rPr>
              <a:t>Flour</a:t>
            </a:r>
            <a:endParaRPr>
              <a:solidFill>
                <a:srgbClr val="FFFF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</a:pPr>
            <a:r>
              <a:rPr lang="en">
                <a:solidFill>
                  <a:srgbClr val="FFFFFF"/>
                </a:solidFill>
              </a:rPr>
              <a:t>Comb</a:t>
            </a:r>
            <a:endParaRPr>
              <a:solidFill>
                <a:srgbClr val="FFFF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</a:pPr>
            <a:r>
              <a:rPr lang="en">
                <a:solidFill>
                  <a:srgbClr val="FFFFFF"/>
                </a:solidFill>
              </a:rPr>
              <a:t>Wooden block</a:t>
            </a:r>
            <a:endParaRPr>
              <a:solidFill>
                <a:srgbClr val="FFFF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</a:pPr>
            <a:r>
              <a:rPr lang="en">
                <a:solidFill>
                  <a:srgbClr val="FFFFFF"/>
                </a:solidFill>
              </a:rPr>
              <a:t>2 ball bearings (2 different sizes!)</a:t>
            </a:r>
            <a:endParaRPr>
              <a:solidFill>
                <a:srgbClr val="FFFF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</a:pPr>
            <a:r>
              <a:rPr lang="en">
                <a:solidFill>
                  <a:srgbClr val="FFFFFF"/>
                </a:solidFill>
              </a:rPr>
              <a:t>Magnet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Record diameter of craters, calculate the velocity: </a:t>
            </a:r>
            <a:r>
              <a:rPr b="1" lang="en" sz="2400">
                <a:solidFill>
                  <a:srgbClr val="FFFFFF"/>
                </a:solidFill>
              </a:rPr>
              <a:t> v = (2 x a x y)</a:t>
            </a:r>
            <a:r>
              <a:rPr b="1" baseline="30000" lang="en" sz="2400">
                <a:solidFill>
                  <a:srgbClr val="FFFFFF"/>
                </a:solidFill>
              </a:rPr>
              <a:t>½</a:t>
            </a:r>
            <a:r>
              <a:rPr baseline="30000" lang="en">
                <a:solidFill>
                  <a:srgbClr val="FFFFFF"/>
                </a:solidFill>
              </a:rPr>
              <a:t> </a:t>
            </a:r>
            <a:r>
              <a:rPr lang="en">
                <a:solidFill>
                  <a:srgbClr val="FFFFFF"/>
                </a:solidFill>
              </a:rPr>
              <a:t>          where a = 9.8 and y = height the ball was dropped from)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Plot your results</a:t>
            </a:r>
            <a:endParaRPr>
              <a:solidFill>
                <a:srgbClr val="FFFFFF"/>
              </a:solidFill>
            </a:endParaRPr>
          </a:p>
        </p:txBody>
      </p:sp>
      <p:cxnSp>
        <p:nvCxnSpPr>
          <p:cNvPr id="102" name="Google Shape;102;p20"/>
          <p:cNvCxnSpPr/>
          <p:nvPr/>
        </p:nvCxnSpPr>
        <p:spPr>
          <a:xfrm>
            <a:off x="5037875" y="3772675"/>
            <a:ext cx="0" cy="10722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3" name="Google Shape;103;p20"/>
          <p:cNvCxnSpPr/>
          <p:nvPr/>
        </p:nvCxnSpPr>
        <p:spPr>
          <a:xfrm rot="10800000">
            <a:off x="5038050" y="4844750"/>
            <a:ext cx="1364400" cy="18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4" name="Google Shape;104;p20"/>
          <p:cNvSpPr txBox="1"/>
          <p:nvPr/>
        </p:nvSpPr>
        <p:spPr>
          <a:xfrm rot="-5400000">
            <a:off x="4314300" y="4160575"/>
            <a:ext cx="1063500" cy="29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</a:rPr>
              <a:t>Diameter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105" name="Google Shape;105;p20"/>
          <p:cNvSpPr txBox="1"/>
          <p:nvPr/>
        </p:nvSpPr>
        <p:spPr>
          <a:xfrm rot="1939">
            <a:off x="5188498" y="4788525"/>
            <a:ext cx="1063500" cy="29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</a:rPr>
              <a:t>Velocity</a:t>
            </a:r>
            <a:endParaRPr>
              <a:solidFill>
                <a:schemeClr val="accent2"/>
              </a:solidFill>
            </a:endParaRPr>
          </a:p>
        </p:txBody>
      </p:sp>
      <p:cxnSp>
        <p:nvCxnSpPr>
          <p:cNvPr id="106" name="Google Shape;106;p20"/>
          <p:cNvCxnSpPr/>
          <p:nvPr/>
        </p:nvCxnSpPr>
        <p:spPr>
          <a:xfrm flipH="1" rot="10800000">
            <a:off x="5151200" y="4051675"/>
            <a:ext cx="985200" cy="6975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7" name="Google Shape;107;p20"/>
          <p:cNvSpPr/>
          <p:nvPr/>
        </p:nvSpPr>
        <p:spPr>
          <a:xfrm>
            <a:off x="5151200" y="4417900"/>
            <a:ext cx="165600" cy="235500"/>
          </a:xfrm>
          <a:prstGeom prst="star4">
            <a:avLst>
              <a:gd fmla="val 125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20"/>
          <p:cNvSpPr/>
          <p:nvPr/>
        </p:nvSpPr>
        <p:spPr>
          <a:xfrm>
            <a:off x="5473750" y="4475463"/>
            <a:ext cx="165600" cy="235500"/>
          </a:xfrm>
          <a:prstGeom prst="star4">
            <a:avLst>
              <a:gd fmla="val 125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20"/>
          <p:cNvSpPr/>
          <p:nvPr/>
        </p:nvSpPr>
        <p:spPr>
          <a:xfrm>
            <a:off x="5561000" y="4162700"/>
            <a:ext cx="165600" cy="235500"/>
          </a:xfrm>
          <a:prstGeom prst="star4">
            <a:avLst>
              <a:gd fmla="val 125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20"/>
          <p:cNvSpPr/>
          <p:nvPr/>
        </p:nvSpPr>
        <p:spPr>
          <a:xfrm>
            <a:off x="5913525" y="4162700"/>
            <a:ext cx="165600" cy="235500"/>
          </a:xfrm>
          <a:prstGeom prst="star4">
            <a:avLst>
              <a:gd fmla="val 125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Building a Comet</a:t>
            </a:r>
            <a:endParaRPr/>
          </a:p>
        </p:txBody>
      </p:sp>
      <p:sp>
        <p:nvSpPr>
          <p:cNvPr id="116" name="Google Shape;116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In a freezer bag in a bucket combine:</a:t>
            </a:r>
            <a:endParaRPr>
              <a:solidFill>
                <a:srgbClr val="FFFFFF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○"/>
            </a:pPr>
            <a:r>
              <a:rPr lang="en" sz="1800">
                <a:solidFill>
                  <a:srgbClr val="FFFFFF"/>
                </a:solidFill>
              </a:rPr>
              <a:t>A little less than ½ a solo cup of water</a:t>
            </a:r>
            <a:endParaRPr sz="1800">
              <a:solidFill>
                <a:srgbClr val="FFFFFF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○"/>
            </a:pPr>
            <a:r>
              <a:rPr lang="en" sz="1800">
                <a:solidFill>
                  <a:srgbClr val="FFFFFF"/>
                </a:solidFill>
              </a:rPr>
              <a:t>3 </a:t>
            </a:r>
            <a:r>
              <a:rPr lang="en" sz="1800">
                <a:solidFill>
                  <a:srgbClr val="FFFFFF"/>
                </a:solidFill>
              </a:rPr>
              <a:t>spoonfuls</a:t>
            </a:r>
            <a:r>
              <a:rPr lang="en" sz="1800">
                <a:solidFill>
                  <a:srgbClr val="FFFFFF"/>
                </a:solidFill>
              </a:rPr>
              <a:t> of sand</a:t>
            </a:r>
            <a:endParaRPr sz="1800">
              <a:solidFill>
                <a:srgbClr val="FFFFFF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○"/>
            </a:pPr>
            <a:r>
              <a:rPr lang="en" sz="1800">
                <a:solidFill>
                  <a:srgbClr val="FFFFFF"/>
                </a:solidFill>
              </a:rPr>
              <a:t>1 capful of </a:t>
            </a:r>
            <a:r>
              <a:rPr lang="en" sz="1800">
                <a:solidFill>
                  <a:srgbClr val="FFFFFF"/>
                </a:solidFill>
              </a:rPr>
              <a:t>ammonia</a:t>
            </a:r>
            <a:endParaRPr sz="1800">
              <a:solidFill>
                <a:srgbClr val="FFFFFF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○"/>
            </a:pPr>
            <a:r>
              <a:rPr lang="en" sz="1800">
                <a:solidFill>
                  <a:srgbClr val="FFFFFF"/>
                </a:solidFill>
              </a:rPr>
              <a:t>1 spoonful potting soil    ← mix well until everything is combined!</a:t>
            </a:r>
            <a:endParaRPr sz="1800">
              <a:solidFill>
                <a:srgbClr val="FFFFFF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○"/>
            </a:pPr>
            <a:r>
              <a:rPr lang="en" sz="1800">
                <a:solidFill>
                  <a:srgbClr val="FFFFFF"/>
                </a:solidFill>
              </a:rPr>
              <a:t>About 1 cup of crushed dry ice </a:t>
            </a:r>
            <a:endParaRPr sz="600"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Through the freezer bag and over the bucket, use your hands (make sure you are wearing gloves!) to mold the materials into a ball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If your materials aren’t sticking together, ask me to add a little bit more water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